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-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D74FA-DE2F-FA45-8E0D-2CD31D47210A}" type="datetimeFigureOut">
              <a:rPr lang="en-US" smtClean="0"/>
              <a:t>11/1/10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4EE9B-856D-C24F-9B38-7DAA4434F1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Gustar</a:t>
            </a:r>
            <a:r>
              <a:rPr lang="en-US" dirty="0" smtClean="0"/>
              <a:t> + Infinitive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16200000" flipH="1" flipV="1">
            <a:off x="2713438" y="3915124"/>
            <a:ext cx="4938534" cy="3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35608" y="2832280"/>
            <a:ext cx="749808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40859" y="4420427"/>
            <a:ext cx="749808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589864" y="1863823"/>
            <a:ext cx="332592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Me </a:t>
            </a:r>
            <a:r>
              <a:rPr lang="en-US" sz="2500" dirty="0" err="1" smtClean="0"/>
              <a:t>gusta</a:t>
            </a:r>
            <a:r>
              <a:rPr lang="en-US" sz="2500" dirty="0" smtClean="0"/>
              <a:t> – I like</a:t>
            </a:r>
            <a:endParaRPr lang="en-US" sz="2500" dirty="0"/>
          </a:p>
        </p:txBody>
      </p:sp>
      <p:sp>
        <p:nvSpPr>
          <p:cNvPr id="12" name="TextBox 11"/>
          <p:cNvSpPr txBox="1"/>
          <p:nvPr/>
        </p:nvSpPr>
        <p:spPr>
          <a:xfrm>
            <a:off x="1206100" y="3371327"/>
            <a:ext cx="39472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Te </a:t>
            </a:r>
            <a:r>
              <a:rPr lang="en-US" sz="2500" dirty="0" err="1" smtClean="0"/>
              <a:t>gusta</a:t>
            </a:r>
            <a:r>
              <a:rPr lang="en-US" sz="2500" dirty="0" smtClean="0"/>
              <a:t> - You like (informal) </a:t>
            </a:r>
            <a:endParaRPr lang="en-US" sz="2500" dirty="0"/>
          </a:p>
        </p:txBody>
      </p:sp>
      <p:sp>
        <p:nvSpPr>
          <p:cNvPr id="13" name="TextBox 12"/>
          <p:cNvSpPr txBox="1"/>
          <p:nvPr/>
        </p:nvSpPr>
        <p:spPr>
          <a:xfrm>
            <a:off x="1532229" y="5052422"/>
            <a:ext cx="36524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Le </a:t>
            </a:r>
            <a:r>
              <a:rPr lang="en-US" sz="2500" dirty="0" err="1" smtClean="0"/>
              <a:t>gusta</a:t>
            </a:r>
            <a:r>
              <a:rPr lang="en-US" sz="2500" dirty="0" smtClean="0"/>
              <a:t> – He/She likes</a:t>
            </a:r>
          </a:p>
          <a:p>
            <a:r>
              <a:rPr lang="en-US" sz="2500" dirty="0" smtClean="0"/>
              <a:t>			You like (formal)</a:t>
            </a:r>
            <a:endParaRPr lang="en-US" sz="2500" dirty="0"/>
          </a:p>
        </p:txBody>
      </p:sp>
      <p:sp>
        <p:nvSpPr>
          <p:cNvPr id="14" name="TextBox 13"/>
          <p:cNvSpPr txBox="1"/>
          <p:nvPr/>
        </p:nvSpPr>
        <p:spPr>
          <a:xfrm>
            <a:off x="5488494" y="2016223"/>
            <a:ext cx="332592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/>
              <a:t>Nos</a:t>
            </a:r>
            <a:r>
              <a:rPr lang="en-US" sz="2500" dirty="0" smtClean="0"/>
              <a:t> </a:t>
            </a:r>
            <a:r>
              <a:rPr lang="en-US" sz="2500" dirty="0" err="1" smtClean="0"/>
              <a:t>gusta</a:t>
            </a:r>
            <a:r>
              <a:rPr lang="en-US" sz="2500" dirty="0" smtClean="0"/>
              <a:t> – We like</a:t>
            </a:r>
            <a:endParaRPr lang="en-US" sz="2500" dirty="0"/>
          </a:p>
        </p:txBody>
      </p:sp>
      <p:sp>
        <p:nvSpPr>
          <p:cNvPr id="15" name="TextBox 14"/>
          <p:cNvSpPr txBox="1"/>
          <p:nvPr/>
        </p:nvSpPr>
        <p:spPr>
          <a:xfrm>
            <a:off x="5184648" y="3371327"/>
            <a:ext cx="440021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Os </a:t>
            </a:r>
            <a:r>
              <a:rPr lang="en-US" sz="2500" dirty="0" err="1" smtClean="0"/>
              <a:t>gusta</a:t>
            </a:r>
            <a:r>
              <a:rPr lang="en-US" sz="2500" dirty="0" smtClean="0"/>
              <a:t> – You all like </a:t>
            </a:r>
            <a:r>
              <a:rPr lang="en-US" sz="2000" dirty="0" smtClean="0"/>
              <a:t>(informal)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184648" y="5052422"/>
            <a:ext cx="40712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Les </a:t>
            </a:r>
            <a:r>
              <a:rPr lang="en-US" sz="2500" dirty="0" err="1" smtClean="0"/>
              <a:t>gusta</a:t>
            </a:r>
            <a:r>
              <a:rPr lang="en-US" sz="2500" dirty="0" smtClean="0"/>
              <a:t> – They like</a:t>
            </a:r>
          </a:p>
          <a:p>
            <a:r>
              <a:rPr lang="en-US" sz="2500" dirty="0" smtClean="0"/>
              <a:t>			 You all like </a:t>
            </a:r>
            <a:r>
              <a:rPr lang="en-US" sz="2300" dirty="0" smtClean="0"/>
              <a:t>(formal)</a:t>
            </a: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4676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000FF"/>
                </a:solidFill>
                <a:ea typeface="+mj-ea"/>
                <a:cs typeface="+mj-cs"/>
              </a:rPr>
              <a:t>Ser = to be</a:t>
            </a:r>
            <a:endParaRPr lang="en-US" dirty="0">
              <a:solidFill>
                <a:srgbClr val="0000FF"/>
              </a:solidFill>
              <a:ea typeface="+mj-ea"/>
              <a:cs typeface="+mj-cs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62000" cy="9144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500" smtClean="0"/>
              <a:t>yo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295400"/>
            <a:ext cx="7391400" cy="5029200"/>
            <a:chOff x="990600" y="1447800"/>
            <a:chExt cx="7391400" cy="5029200"/>
          </a:xfrm>
        </p:grpSpPr>
        <p:sp>
          <p:nvSpPr>
            <p:cNvPr id="20498" name="Line 4"/>
            <p:cNvSpPr>
              <a:spLocks noChangeShapeType="1"/>
            </p:cNvSpPr>
            <p:nvPr/>
          </p:nvSpPr>
          <p:spPr bwMode="auto">
            <a:xfrm>
              <a:off x="4572000" y="1447800"/>
              <a:ext cx="0" cy="5029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9" name="Line 5"/>
            <p:cNvSpPr>
              <a:spLocks noChangeShapeType="1"/>
            </p:cNvSpPr>
            <p:nvPr/>
          </p:nvSpPr>
          <p:spPr bwMode="auto">
            <a:xfrm flipH="1">
              <a:off x="990600" y="2971800"/>
              <a:ext cx="73914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0" name="Line 6"/>
            <p:cNvSpPr>
              <a:spLocks noChangeShapeType="1"/>
            </p:cNvSpPr>
            <p:nvPr/>
          </p:nvSpPr>
          <p:spPr bwMode="auto">
            <a:xfrm flipH="1">
              <a:off x="990600" y="4572000"/>
              <a:ext cx="73914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609600" y="3352800"/>
            <a:ext cx="7620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tú</a:t>
            </a:r>
            <a:endParaRPr lang="en-US" sz="2500" dirty="0">
              <a:latin typeface="+mn-lt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609600" y="4648200"/>
            <a:ext cx="7620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él</a:t>
            </a:r>
            <a:endParaRPr lang="en-US" sz="2500" dirty="0">
              <a:latin typeface="+mn-lt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5105400"/>
            <a:ext cx="9144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ella</a:t>
            </a:r>
            <a:endParaRPr lang="en-US" sz="2500" dirty="0">
              <a:latin typeface="+mn-lt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52400" y="5562600"/>
            <a:ext cx="12954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703" dirty="0" err="1">
                <a:latin typeface="+mn-lt"/>
              </a:rPr>
              <a:t>usted</a:t>
            </a:r>
            <a:endParaRPr lang="en-US" sz="2703" dirty="0">
              <a:latin typeface="+mn-lt"/>
            </a:endParaRP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endParaRPr lang="en-US" sz="3700" dirty="0">
              <a:latin typeface="+mn-lt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4343400" y="1981200"/>
            <a:ext cx="2514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nosotros</a:t>
            </a:r>
            <a:endParaRPr lang="en-US" sz="2500" dirty="0">
              <a:latin typeface="+mn-lt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4495800" y="3352800"/>
            <a:ext cx="2514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vosotros</a:t>
            </a:r>
            <a:endParaRPr lang="en-US" sz="2500" dirty="0">
              <a:latin typeface="+mn-lt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419600" y="4648200"/>
            <a:ext cx="2514600" cy="2057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ellos</a:t>
            </a:r>
            <a:endParaRPr lang="en-US" sz="2500" dirty="0">
              <a:latin typeface="+mn-lt"/>
            </a:endParaRP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ellas</a:t>
            </a:r>
            <a:endParaRPr lang="en-US" sz="2500" dirty="0">
              <a:latin typeface="+mn-lt"/>
            </a:endParaRP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2500" dirty="0" err="1">
                <a:latin typeface="+mn-lt"/>
              </a:rPr>
              <a:t>ustedes</a:t>
            </a:r>
            <a:endParaRPr lang="en-US" sz="2500" dirty="0">
              <a:latin typeface="+mn-lt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447800" y="2057400"/>
            <a:ext cx="23622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>
                <a:latin typeface="+mn-lt"/>
              </a:rPr>
              <a:t>soy </a:t>
            </a:r>
            <a:r>
              <a:rPr lang="en-US" sz="3800" dirty="0">
                <a:latin typeface="+mn-lt"/>
              </a:rPr>
              <a:t>= I am</a:t>
            </a:r>
            <a:endParaRPr lang="en-US" sz="3800" dirty="0">
              <a:latin typeface="+mn-lt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219200" y="3352800"/>
            <a:ext cx="31242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 err="1">
                <a:latin typeface="+mn-lt"/>
              </a:rPr>
              <a:t>eres</a:t>
            </a:r>
            <a:r>
              <a:rPr lang="en-US" sz="3800" b="1" dirty="0">
                <a:latin typeface="+mn-lt"/>
              </a:rPr>
              <a:t> </a:t>
            </a:r>
            <a:r>
              <a:rPr lang="en-US" sz="3800" dirty="0">
                <a:latin typeface="+mn-lt"/>
              </a:rPr>
              <a:t>= you are</a:t>
            </a:r>
            <a:endParaRPr lang="en-US" sz="3800" dirty="0">
              <a:latin typeface="+mn-lt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1371600" y="4724400"/>
            <a:ext cx="2895600" cy="2133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 err="1">
                <a:latin typeface="+mn-lt"/>
              </a:rPr>
              <a:t>es</a:t>
            </a:r>
            <a:r>
              <a:rPr lang="en-US" sz="3800" b="1" dirty="0">
                <a:latin typeface="+mn-lt"/>
              </a:rPr>
              <a:t> </a:t>
            </a:r>
            <a:r>
              <a:rPr lang="en-US" sz="3800" dirty="0">
                <a:latin typeface="+mn-lt"/>
              </a:rPr>
              <a:t>= he is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dirty="0">
                <a:latin typeface="+mn-lt"/>
              </a:rPr>
              <a:t>		she is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dirty="0">
                <a:latin typeface="+mn-lt"/>
              </a:rPr>
              <a:t>		you are   	(formal)</a:t>
            </a:r>
            <a:endParaRPr lang="en-US" sz="3800" dirty="0">
              <a:latin typeface="+mn-lt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715000" y="1981200"/>
            <a:ext cx="3276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 err="1">
                <a:latin typeface="+mn-lt"/>
              </a:rPr>
              <a:t>somos</a:t>
            </a:r>
            <a:r>
              <a:rPr lang="en-US" sz="3800" b="1" dirty="0">
                <a:latin typeface="+mn-lt"/>
              </a:rPr>
              <a:t> </a:t>
            </a:r>
            <a:r>
              <a:rPr lang="en-US" sz="3800" dirty="0">
                <a:latin typeface="+mn-lt"/>
              </a:rPr>
              <a:t>= we are</a:t>
            </a:r>
            <a:endParaRPr lang="en-US" sz="3800" dirty="0">
              <a:latin typeface="+mn-lt"/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5943600" y="3352800"/>
            <a:ext cx="3200400" cy="9144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 err="1">
                <a:latin typeface="+mn-lt"/>
              </a:rPr>
              <a:t>sois</a:t>
            </a:r>
            <a:r>
              <a:rPr lang="en-US" sz="3800" dirty="0">
                <a:latin typeface="+mn-lt"/>
              </a:rPr>
              <a:t> = you all  	    are</a:t>
            </a:r>
            <a:endParaRPr lang="en-US" sz="3800" dirty="0">
              <a:latin typeface="+mn-lt"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5791200" y="4724400"/>
            <a:ext cx="3581400" cy="1828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300" b="1" dirty="0">
                <a:latin typeface="+mn-lt"/>
              </a:rPr>
              <a:t>son</a:t>
            </a:r>
            <a:r>
              <a:rPr lang="en-US" sz="3300" dirty="0">
                <a:latin typeface="+mn-lt"/>
              </a:rPr>
              <a:t> = they are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300" dirty="0">
                <a:latin typeface="+mn-lt"/>
              </a:rPr>
              <a:t>		   you all are</a:t>
            </a:r>
            <a:endParaRPr lang="en-US" sz="33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18" grpId="0" build="p"/>
      <p:bldP spid="19" grpId="0" build="p"/>
      <p:bldP spid="20" grpId="0" build="p"/>
      <p:bldP spid="21" grpId="0" build="p"/>
      <p:bldP spid="2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Subject Pronouns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62000" cy="9144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3200" b="1" smtClean="0"/>
              <a:t>yo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295400"/>
            <a:ext cx="7391400" cy="5029200"/>
            <a:chOff x="990600" y="1447800"/>
            <a:chExt cx="7391400" cy="5029200"/>
          </a:xfrm>
        </p:grpSpPr>
        <p:sp>
          <p:nvSpPr>
            <p:cNvPr id="15384" name="Line 4"/>
            <p:cNvSpPr>
              <a:spLocks noChangeShapeType="1"/>
            </p:cNvSpPr>
            <p:nvPr/>
          </p:nvSpPr>
          <p:spPr bwMode="auto">
            <a:xfrm>
              <a:off x="4572000" y="1447800"/>
              <a:ext cx="0" cy="5029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5" name="Line 5"/>
            <p:cNvSpPr>
              <a:spLocks noChangeShapeType="1"/>
            </p:cNvSpPr>
            <p:nvPr/>
          </p:nvSpPr>
          <p:spPr bwMode="auto">
            <a:xfrm flipH="1">
              <a:off x="990600" y="2971800"/>
              <a:ext cx="73914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6" name="Line 6"/>
            <p:cNvSpPr>
              <a:spLocks noChangeShapeType="1"/>
            </p:cNvSpPr>
            <p:nvPr/>
          </p:nvSpPr>
          <p:spPr bwMode="auto">
            <a:xfrm flipH="1">
              <a:off x="990600" y="4572000"/>
              <a:ext cx="73914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609600" y="3352800"/>
            <a:ext cx="7620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tú</a:t>
            </a:r>
            <a:endParaRPr lang="en-US" sz="3200" b="1" dirty="0">
              <a:latin typeface="+mn-lt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609600" y="4648200"/>
            <a:ext cx="7620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él</a:t>
            </a:r>
            <a:endParaRPr lang="en-US" sz="3200" b="1" dirty="0">
              <a:latin typeface="+mn-lt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5105400"/>
            <a:ext cx="1066800" cy="914400"/>
          </a:xfrm>
          <a:prstGeom prst="rect">
            <a:avLst/>
          </a:prstGeom>
        </p:spPr>
        <p:txBody>
          <a:bodyPr/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ella</a:t>
            </a:r>
            <a:endParaRPr lang="en-US" sz="3200" b="1" dirty="0">
              <a:latin typeface="+mn-lt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52400" y="5562600"/>
            <a:ext cx="12954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usted</a:t>
            </a:r>
            <a:endParaRPr lang="en-US" sz="3200" b="1" dirty="0">
              <a:latin typeface="+mn-lt"/>
            </a:endParaRP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endParaRPr lang="en-US" sz="3700" dirty="0">
              <a:latin typeface="+mn-lt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4495800" y="1981200"/>
            <a:ext cx="2514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nosotros</a:t>
            </a:r>
            <a:endParaRPr lang="en-US" sz="3200" b="1" dirty="0">
              <a:latin typeface="+mn-lt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4495800" y="3352800"/>
            <a:ext cx="2514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vosotros</a:t>
            </a:r>
            <a:endParaRPr lang="en-US" sz="3200" b="1" dirty="0">
              <a:latin typeface="+mn-lt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419600" y="4648200"/>
            <a:ext cx="2514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ellos</a:t>
            </a:r>
            <a:endParaRPr lang="en-US" sz="3200" b="1" dirty="0">
              <a:latin typeface="+mn-lt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981200" y="1828800"/>
            <a:ext cx="18288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>
                <a:latin typeface="+mn-lt"/>
              </a:rPr>
              <a:t>I</a:t>
            </a:r>
            <a:endParaRPr lang="en-US" sz="3800" b="1" dirty="0">
              <a:latin typeface="+mn-lt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2057400" y="3200400"/>
            <a:ext cx="18288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 err="1">
                <a:latin typeface="+mn-lt"/>
              </a:rPr>
              <a:t>you</a:t>
            </a:r>
            <a:endParaRPr lang="en-US" sz="3800" b="1" dirty="0">
              <a:latin typeface="+mn-lt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6705600" y="1828800"/>
            <a:ext cx="19050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>
                <a:latin typeface="+mn-lt"/>
              </a:rPr>
              <a:t>we</a:t>
            </a:r>
            <a:endParaRPr lang="en-US" sz="3800" b="1" dirty="0">
              <a:latin typeface="+mn-lt"/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6477000" y="3352800"/>
            <a:ext cx="23622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800" b="1" dirty="0">
                <a:latin typeface="+mn-lt"/>
              </a:rPr>
              <a:t>you all</a:t>
            </a:r>
            <a:endParaRPr lang="en-US" sz="3800" b="1" dirty="0">
              <a:latin typeface="+mn-lt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6248400" y="4572000"/>
            <a:ext cx="18288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100" b="1" dirty="0">
                <a:latin typeface="+mn-lt"/>
              </a:rPr>
              <a:t>they</a:t>
            </a:r>
            <a:endParaRPr lang="en-US" sz="3100" b="1" dirty="0">
              <a:latin typeface="+mn-lt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6248400" y="5257800"/>
            <a:ext cx="2514600" cy="914400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100" b="1" dirty="0">
                <a:latin typeface="+mn-lt"/>
              </a:rPr>
              <a:t>they (girls)</a:t>
            </a:r>
            <a:endParaRPr lang="en-US" sz="3100" b="1" dirty="0">
              <a:latin typeface="+mn-lt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6248400" y="5867400"/>
            <a:ext cx="2514600" cy="914400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100" b="1" dirty="0">
                <a:latin typeface="+mn-lt"/>
              </a:rPr>
              <a:t>you all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100" b="1" dirty="0">
                <a:latin typeface="+mn-lt"/>
              </a:rPr>
              <a:t>(formal)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1828800" y="4648200"/>
            <a:ext cx="2514600" cy="914400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100" b="1" dirty="0">
                <a:latin typeface="+mn-lt"/>
              </a:rPr>
              <a:t>he</a:t>
            </a:r>
            <a:endParaRPr lang="en-US" sz="3100" b="1" dirty="0">
              <a:latin typeface="+mn-lt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1828800" y="5105400"/>
            <a:ext cx="2514600" cy="914400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100" b="1" dirty="0">
                <a:latin typeface="+mn-lt"/>
              </a:rPr>
              <a:t>she</a:t>
            </a:r>
            <a:endParaRPr lang="en-US" sz="3100" b="1" dirty="0">
              <a:latin typeface="+mn-lt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1828800" y="5562600"/>
            <a:ext cx="2514600" cy="914400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100" b="1" dirty="0">
                <a:latin typeface="+mn-lt"/>
              </a:rPr>
              <a:t>you (formal)</a:t>
            </a:r>
            <a:endParaRPr lang="en-US" sz="3100" b="1" dirty="0">
              <a:latin typeface="+mn-lt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>
          <a:xfrm>
            <a:off x="4419600" y="5181600"/>
            <a:ext cx="2514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ellas</a:t>
            </a:r>
            <a:endParaRPr lang="en-US" sz="3200" b="1" dirty="0">
              <a:latin typeface="+mn-lt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419600" y="5715000"/>
            <a:ext cx="2514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en-US" sz="3200" b="1" dirty="0" err="1">
                <a:latin typeface="+mn-lt"/>
              </a:rPr>
              <a:t>ustedes</a:t>
            </a:r>
            <a:endParaRPr lang="en-US" sz="32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0" grpId="0"/>
      <p:bldP spid="11" grpId="0"/>
      <p:bldP spid="12" grpId="0"/>
      <p:bldP spid="13" grpId="0"/>
      <p:bldP spid="14" grpId="0"/>
      <p:bldP spid="15" grpId="0"/>
      <p:bldP spid="16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152</Words>
  <Application>Microsoft Macintosh PowerPoint</Application>
  <PresentationFormat>On-screen Show (4:3)</PresentationFormat>
  <Paragraphs>51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Gustar + Infinitive</vt:lpstr>
      <vt:lpstr>Ser = to be</vt:lpstr>
      <vt:lpstr>Subject Pronouns</vt:lpstr>
    </vt:vector>
  </TitlesOfParts>
  <Company>Canyons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Gustar + Infinitive</dc:title>
  <dc:creator>Teacher</dc:creator>
  <cp:lastModifiedBy>Teacher</cp:lastModifiedBy>
  <cp:revision>1</cp:revision>
  <dcterms:created xsi:type="dcterms:W3CDTF">2010-11-01T16:56:30Z</dcterms:created>
  <dcterms:modified xsi:type="dcterms:W3CDTF">2010-11-01T16:59:19Z</dcterms:modified>
</cp:coreProperties>
</file>